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3" r:id="rId2"/>
    <p:sldId id="352" r:id="rId3"/>
    <p:sldId id="351" r:id="rId4"/>
    <p:sldId id="357" r:id="rId5"/>
    <p:sldId id="358" r:id="rId6"/>
    <p:sldId id="349" r:id="rId7"/>
    <p:sldId id="340" r:id="rId8"/>
    <p:sldId id="348" r:id="rId9"/>
    <p:sldId id="346" r:id="rId10"/>
    <p:sldId id="337" r:id="rId11"/>
    <p:sldId id="334" r:id="rId12"/>
    <p:sldId id="336" r:id="rId13"/>
    <p:sldId id="353" r:id="rId14"/>
    <p:sldId id="338" r:id="rId15"/>
    <p:sldId id="350" r:id="rId16"/>
    <p:sldId id="339" r:id="rId17"/>
    <p:sldId id="356" r:id="rId18"/>
    <p:sldId id="354" r:id="rId19"/>
    <p:sldId id="35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8"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454A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08E72-E938-DE48-9BA8-38C01D321BC0}" v="69" dt="2020-10-25T21:45:03.9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8"/>
    <p:restoredTop sz="96327"/>
  </p:normalViewPr>
  <p:slideViewPr>
    <p:cSldViewPr snapToGrid="0" snapToObjects="1" showGuides="1">
      <p:cViewPr varScale="1">
        <p:scale>
          <a:sx n="127" d="100"/>
          <a:sy n="127" d="100"/>
        </p:scale>
        <p:origin x="848" y="192"/>
      </p:cViewPr>
      <p:guideLst>
        <p:guide orient="horz" pos="2160"/>
        <p:guide pos="386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3FF15-59C9-0143-8D2F-5920F451D88A}" type="datetimeFigureOut">
              <a:rPr lang="en-GB" smtClean="0"/>
              <a:t>15/11/2025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44CA5-311B-2840-A1E4-7D8215EFC8C3}" type="slidenum">
              <a:rPr lang="en-GB" smtClean="0"/>
              <a:t>‹#›</a:t>
            </a:fld>
            <a:endParaRPr lang="en-GB"/>
          </a:p>
        </p:txBody>
      </p:sp>
    </p:spTree>
    <p:extLst>
      <p:ext uri="{BB962C8B-B14F-4D97-AF65-F5344CB8AC3E}">
        <p14:creationId xmlns:p14="http://schemas.microsoft.com/office/powerpoint/2010/main" val="175900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5_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1B744B5-8E14-5F38-42F6-E28892FF860D}"/>
              </a:ext>
            </a:extLst>
          </p:cNvPr>
          <p:cNvSpPr txBox="1"/>
          <p:nvPr userDrawn="1"/>
        </p:nvSpPr>
        <p:spPr>
          <a:xfrm>
            <a:off x="5827366" y="6414295"/>
            <a:ext cx="6049893"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Computing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833731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C0F7F123-F7F6-8E4E-B5F7-41A360CBF899}" type="datetimeFigureOut">
              <a:rPr lang="en-GB" smtClean="0"/>
              <a:t>15/11/2025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1078437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C0F7F123-F7F6-8E4E-B5F7-41A360CBF899}" type="datetimeFigureOut">
              <a:rPr lang="en-GB" smtClean="0"/>
              <a:t>15/11/2025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846720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C0F7F123-F7F6-8E4E-B5F7-41A360CBF899}" type="datetimeFigureOut">
              <a:rPr lang="en-GB" smtClean="0"/>
              <a:t>15/11/2025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6026807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F7F123-F7F6-8E4E-B5F7-41A360CBF899}" type="datetimeFigureOut">
              <a:rPr lang="en-GB" smtClean="0"/>
              <a:t>15/11/2025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3687540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F7F123-F7F6-8E4E-B5F7-41A360CBF899}" type="datetimeFigureOut">
              <a:rPr lang="en-GB" smtClean="0"/>
              <a:t>15/11/2025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15299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F7F123-F7F6-8E4E-B5F7-41A360CBF899}" type="datetimeFigureOut">
              <a:rPr lang="en-GB" smtClean="0"/>
              <a:t>15/11/2025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5097531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C0F7F123-F7F6-8E4E-B5F7-41A360CBF899}" type="datetimeFigureOut">
              <a:rPr lang="en-GB" smtClean="0"/>
              <a:t>15/11/2025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109344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C0F7F123-F7F6-8E4E-B5F7-41A360CBF899}" type="datetimeFigureOut">
              <a:rPr lang="en-GB" smtClean="0"/>
              <a:t>15/11/2025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29733274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3723" cy="6859149"/>
          </a:xfrm>
          <a:prstGeom prst="rect">
            <a:avLst/>
          </a:prstGeom>
        </p:spPr>
      </p:pic>
      <p:sp>
        <p:nvSpPr>
          <p:cNvPr id="5" name="Title 1"/>
          <p:cNvSpPr>
            <a:spLocks noGrp="1"/>
          </p:cNvSpPr>
          <p:nvPr>
            <p:ph type="ctrTitle" hasCustomPrompt="1"/>
          </p:nvPr>
        </p:nvSpPr>
        <p:spPr>
          <a:xfrm>
            <a:off x="744481" y="2187733"/>
            <a:ext cx="10704765" cy="1345390"/>
          </a:xfrm>
        </p:spPr>
        <p:txBody>
          <a:bodyPr anchor="b">
            <a:normAutofit/>
          </a:bodyPr>
          <a:lstStyle>
            <a:lvl1pPr algn="ctr">
              <a:defRPr sz="2722" spc="454" baseline="0">
                <a:solidFill>
                  <a:schemeClr val="bg1"/>
                </a:solidFill>
              </a:defRPr>
            </a:lvl1pPr>
          </a:lstStyle>
          <a:p>
            <a:r>
              <a:rPr lang="en-US" dirty="0"/>
              <a:t>Click to AMEND title</a:t>
            </a:r>
            <a:endParaRPr lang="en-GB" dirty="0"/>
          </a:p>
        </p:txBody>
      </p:sp>
      <p:sp>
        <p:nvSpPr>
          <p:cNvPr id="6" name="Subtitle 2"/>
          <p:cNvSpPr>
            <a:spLocks noGrp="1"/>
          </p:cNvSpPr>
          <p:nvPr>
            <p:ph type="subTitle" idx="1" hasCustomPrompt="1"/>
          </p:nvPr>
        </p:nvSpPr>
        <p:spPr>
          <a:xfrm>
            <a:off x="2459676" y="3648333"/>
            <a:ext cx="7274373" cy="691273"/>
          </a:xfrm>
        </p:spPr>
        <p:txBody>
          <a:bodyPr>
            <a:normAutofit/>
          </a:bodyPr>
          <a:lstStyle>
            <a:lvl1pPr marL="0" indent="0" algn="ctr">
              <a:buNone/>
              <a:defRPr sz="1361" cap="all" spc="181" baseline="0">
                <a:solidFill>
                  <a:schemeClr val="bg1"/>
                </a:solidFill>
              </a:defRPr>
            </a:lvl1pPr>
            <a:lvl2pPr marL="342903" indent="0" algn="ctr">
              <a:buNone/>
              <a:defRPr sz="1500"/>
            </a:lvl2pPr>
            <a:lvl3pPr marL="685804" indent="0" algn="ctr">
              <a:buNone/>
              <a:defRPr sz="1350"/>
            </a:lvl3pPr>
            <a:lvl4pPr marL="1028707" indent="0" algn="ctr">
              <a:buNone/>
              <a:defRPr sz="1200"/>
            </a:lvl4pPr>
            <a:lvl5pPr marL="1371609" indent="0" algn="ctr">
              <a:buNone/>
              <a:defRPr sz="1200"/>
            </a:lvl5pPr>
            <a:lvl6pPr marL="1714511" indent="0" algn="ctr">
              <a:buNone/>
              <a:defRPr sz="1200"/>
            </a:lvl6pPr>
            <a:lvl7pPr marL="2057413" indent="0" algn="ctr">
              <a:buNone/>
              <a:defRPr sz="1200"/>
            </a:lvl7pPr>
            <a:lvl8pPr marL="2400316" indent="0" algn="ctr">
              <a:buNone/>
              <a:defRPr sz="1200"/>
            </a:lvl8pPr>
            <a:lvl9pPr marL="2743218" indent="0" algn="ctr">
              <a:buNone/>
              <a:defRPr sz="1200"/>
            </a:lvl9pPr>
          </a:lstStyle>
          <a:p>
            <a:r>
              <a:rPr lang="en-US" dirty="0"/>
              <a:t>Click to AMEND subtitle</a:t>
            </a:r>
            <a:endParaRPr lang="en-GB" dirty="0"/>
          </a:p>
        </p:txBody>
      </p:sp>
    </p:spTree>
    <p:extLst>
      <p:ext uri="{BB962C8B-B14F-4D97-AF65-F5344CB8AC3E}">
        <p14:creationId xmlns:p14="http://schemas.microsoft.com/office/powerpoint/2010/main" val="191384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56282" y="2037528"/>
            <a:ext cx="10079444" cy="1345390"/>
          </a:xfrm>
        </p:spPr>
        <p:txBody>
          <a:bodyPr anchor="b">
            <a:normAutofit/>
          </a:bodyPr>
          <a:lstStyle>
            <a:lvl1pPr algn="ctr">
              <a:defRPr sz="3600" spc="454" baseline="0">
                <a:solidFill>
                  <a:schemeClr val="bg1"/>
                </a:solidFill>
                <a:latin typeface="Calibri" panose="020F0502020204030204" pitchFamily="34" charset="0"/>
              </a:defRPr>
            </a:lvl1pPr>
          </a:lstStyle>
          <a:p>
            <a:r>
              <a:rPr lang="en-US" dirty="0"/>
              <a:t>Click to edit title</a:t>
            </a:r>
            <a:endParaRPr lang="en-GB" dirty="0"/>
          </a:p>
        </p:txBody>
      </p:sp>
      <p:sp>
        <p:nvSpPr>
          <p:cNvPr id="7" name="Subtitle 2"/>
          <p:cNvSpPr>
            <a:spLocks noGrp="1"/>
          </p:cNvSpPr>
          <p:nvPr>
            <p:ph type="subTitle" idx="1" hasCustomPrompt="1"/>
          </p:nvPr>
        </p:nvSpPr>
        <p:spPr>
          <a:xfrm>
            <a:off x="1524002" y="3498127"/>
            <a:ext cx="9144000" cy="691273"/>
          </a:xfrm>
        </p:spPr>
        <p:txBody>
          <a:bodyPr>
            <a:normAutofit/>
          </a:bodyPr>
          <a:lstStyle>
            <a:lvl1pPr marL="0" indent="0" algn="ctr">
              <a:buNone/>
              <a:defRPr sz="2000" cap="all" spc="181" baseline="0">
                <a:solidFill>
                  <a:schemeClr val="bg1"/>
                </a:solidFill>
                <a:latin typeface="Calibri" panose="020F0502020204030204" pitchFamily="34" charset="0"/>
              </a:defRPr>
            </a:lvl1pPr>
            <a:lvl2pPr marL="342907" indent="0" algn="ctr">
              <a:buNone/>
              <a:defRPr sz="1500"/>
            </a:lvl2pPr>
            <a:lvl3pPr marL="685813" indent="0" algn="ctr">
              <a:buNone/>
              <a:defRPr sz="1350"/>
            </a:lvl3pPr>
            <a:lvl4pPr marL="1028720" indent="0" algn="ctr">
              <a:buNone/>
              <a:defRPr sz="1200"/>
            </a:lvl4pPr>
            <a:lvl5pPr marL="1371627" indent="0" algn="ctr">
              <a:buNone/>
              <a:defRPr sz="1200"/>
            </a:lvl5pPr>
            <a:lvl6pPr marL="1714534" indent="0" algn="ctr">
              <a:buNone/>
              <a:defRPr sz="1200"/>
            </a:lvl6pPr>
            <a:lvl7pPr marL="2057440" indent="0" algn="ctr">
              <a:buNone/>
              <a:defRPr sz="1200"/>
            </a:lvl7pPr>
            <a:lvl8pPr marL="2400347" indent="0" algn="ctr">
              <a:buNone/>
              <a:defRPr sz="1200"/>
            </a:lvl8pPr>
            <a:lvl9pPr marL="2743254" indent="0" algn="ctr">
              <a:buNone/>
              <a:defRPr sz="1200"/>
            </a:lvl9pPr>
          </a:lstStyle>
          <a:p>
            <a:r>
              <a:rPr lang="en-US" dirty="0"/>
              <a:t>Click to edit subtitle</a:t>
            </a:r>
            <a:endParaRPr lang="en-GB" dirty="0"/>
          </a:p>
        </p:txBody>
      </p:sp>
    </p:spTree>
    <p:extLst>
      <p:ext uri="{BB962C8B-B14F-4D97-AF65-F5344CB8AC3E}">
        <p14:creationId xmlns:p14="http://schemas.microsoft.com/office/powerpoint/2010/main" val="11216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90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339288" y="4702106"/>
            <a:ext cx="9144000" cy="1345391"/>
          </a:xfrm>
        </p:spPr>
        <p:txBody>
          <a:bodyPr anchor="b">
            <a:normAutofit/>
          </a:bodyPr>
          <a:lstStyle>
            <a:lvl1pPr algn="r">
              <a:defRPr sz="2723" spc="455" baseline="0">
                <a:solidFill>
                  <a:schemeClr val="bg1"/>
                </a:solidFill>
              </a:defRPr>
            </a:lvl1pPr>
          </a:lstStyle>
          <a:p>
            <a:r>
              <a:rPr lang="en-US" dirty="0"/>
              <a:t>Click to edit title</a:t>
            </a:r>
            <a:endParaRPr lang="en-GB" dirty="0"/>
          </a:p>
        </p:txBody>
      </p:sp>
      <p:sp>
        <p:nvSpPr>
          <p:cNvPr id="10" name="Subtitle 2"/>
          <p:cNvSpPr>
            <a:spLocks noGrp="1"/>
          </p:cNvSpPr>
          <p:nvPr>
            <p:ph type="subTitle" idx="1" hasCustomPrompt="1"/>
          </p:nvPr>
        </p:nvSpPr>
        <p:spPr>
          <a:xfrm>
            <a:off x="2339288" y="6162709"/>
            <a:ext cx="9144000" cy="691273"/>
          </a:xfrm>
        </p:spPr>
        <p:txBody>
          <a:bodyPr>
            <a:normAutofit/>
          </a:bodyPr>
          <a:lstStyle>
            <a:lvl1pPr marL="0" indent="0" algn="r">
              <a:buNone/>
              <a:defRPr sz="1361" cap="all" spc="181" baseline="0">
                <a:solidFill>
                  <a:schemeClr val="bg1"/>
                </a:solidFill>
              </a:defRPr>
            </a:lvl1pPr>
            <a:lvl2pPr marL="342897" indent="0" algn="ctr">
              <a:buNone/>
              <a:defRPr sz="1500"/>
            </a:lvl2pPr>
            <a:lvl3pPr marL="685792" indent="0" algn="ctr">
              <a:buNone/>
              <a:defRPr sz="1351"/>
            </a:lvl3pPr>
            <a:lvl4pPr marL="1028689" indent="0" algn="ctr">
              <a:buNone/>
              <a:defRPr sz="1200"/>
            </a:lvl4pPr>
            <a:lvl5pPr marL="1371584" indent="0" algn="ctr">
              <a:buNone/>
              <a:defRPr sz="1200"/>
            </a:lvl5pPr>
            <a:lvl6pPr marL="1714480" indent="0" algn="ctr">
              <a:buNone/>
              <a:defRPr sz="1200"/>
            </a:lvl6pPr>
            <a:lvl7pPr marL="2057375" indent="0" algn="ctr">
              <a:buNone/>
              <a:defRPr sz="1200"/>
            </a:lvl7pPr>
            <a:lvl8pPr marL="2400271" indent="0" algn="ctr">
              <a:buNone/>
              <a:defRPr sz="1200"/>
            </a:lvl8pPr>
            <a:lvl9pPr marL="2743167" indent="0" algn="ctr">
              <a:buNone/>
              <a:defRPr sz="1200"/>
            </a:lvl9pPr>
          </a:lstStyle>
          <a:p>
            <a:r>
              <a:rPr lang="en-US" dirty="0"/>
              <a:t>Click to edit subtitle</a:t>
            </a:r>
            <a:endParaRPr lang="en-GB"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2746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5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339288" y="4702106"/>
            <a:ext cx="9144000" cy="1345391"/>
          </a:xfrm>
        </p:spPr>
        <p:txBody>
          <a:bodyPr anchor="b">
            <a:normAutofit/>
          </a:bodyPr>
          <a:lstStyle>
            <a:lvl1pPr algn="r">
              <a:defRPr sz="2723" spc="455" baseline="0">
                <a:solidFill>
                  <a:schemeClr val="bg1"/>
                </a:solidFill>
              </a:defRPr>
            </a:lvl1pPr>
          </a:lstStyle>
          <a:p>
            <a:r>
              <a:rPr lang="en-US" dirty="0"/>
              <a:t>Click to edit title</a:t>
            </a:r>
            <a:endParaRPr lang="en-GB" dirty="0"/>
          </a:p>
        </p:txBody>
      </p:sp>
      <p:sp>
        <p:nvSpPr>
          <p:cNvPr id="12" name="Subtitle 2"/>
          <p:cNvSpPr>
            <a:spLocks noGrp="1"/>
          </p:cNvSpPr>
          <p:nvPr>
            <p:ph type="subTitle" idx="1" hasCustomPrompt="1"/>
          </p:nvPr>
        </p:nvSpPr>
        <p:spPr>
          <a:xfrm>
            <a:off x="2339288" y="6162709"/>
            <a:ext cx="9144000" cy="691273"/>
          </a:xfrm>
        </p:spPr>
        <p:txBody>
          <a:bodyPr>
            <a:normAutofit/>
          </a:bodyPr>
          <a:lstStyle>
            <a:lvl1pPr marL="0" indent="0" algn="r">
              <a:buNone/>
              <a:defRPr sz="1361" cap="all" spc="181" baseline="0">
                <a:solidFill>
                  <a:schemeClr val="bg1"/>
                </a:solidFill>
              </a:defRPr>
            </a:lvl1pPr>
            <a:lvl2pPr marL="342897" indent="0" algn="ctr">
              <a:buNone/>
              <a:defRPr sz="1500"/>
            </a:lvl2pPr>
            <a:lvl3pPr marL="685792" indent="0" algn="ctr">
              <a:buNone/>
              <a:defRPr sz="1351"/>
            </a:lvl3pPr>
            <a:lvl4pPr marL="1028689" indent="0" algn="ctr">
              <a:buNone/>
              <a:defRPr sz="1200"/>
            </a:lvl4pPr>
            <a:lvl5pPr marL="1371584" indent="0" algn="ctr">
              <a:buNone/>
              <a:defRPr sz="1200"/>
            </a:lvl5pPr>
            <a:lvl6pPr marL="1714480" indent="0" algn="ctr">
              <a:buNone/>
              <a:defRPr sz="1200"/>
            </a:lvl6pPr>
            <a:lvl7pPr marL="2057375" indent="0" algn="ctr">
              <a:buNone/>
              <a:defRPr sz="1200"/>
            </a:lvl7pPr>
            <a:lvl8pPr marL="2400271" indent="0" algn="ctr">
              <a:buNone/>
              <a:defRPr sz="1200"/>
            </a:lvl8pPr>
            <a:lvl9pPr marL="2743167" indent="0" algn="ctr">
              <a:buNone/>
              <a:defRPr sz="1200"/>
            </a:lvl9pPr>
          </a:lstStyle>
          <a:p>
            <a:r>
              <a:rPr lang="en-US" dirty="0"/>
              <a:t>Click to edit subtitle</a:t>
            </a:r>
            <a:endParaRPr lang="en-GB"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90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C0F7F123-F7F6-8E4E-B5F7-41A360CBF899}" type="datetimeFigureOut">
              <a:rPr lang="en-GB" smtClean="0"/>
              <a:t>15/11/2025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4672792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C0F7F123-F7F6-8E4E-B5F7-41A360CBF899}" type="datetimeFigureOut">
              <a:rPr lang="en-GB" smtClean="0"/>
              <a:t>15/11/2025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2139517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0F7F123-F7F6-8E4E-B5F7-41A360CBF899}" type="datetimeFigureOut">
              <a:rPr lang="en-GB" smtClean="0"/>
              <a:t>15/11/2025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9998909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F7F123-F7F6-8E4E-B5F7-41A360CBF899}" type="datetimeFigureOut">
              <a:rPr lang="en-GB" smtClean="0"/>
              <a:t>15/11/2025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E1193-DA6B-6C42-8CD0-02C140F3B2AF}" type="slidenum">
              <a:rPr lang="en-GB" smtClean="0"/>
              <a:t>‹#›</a:t>
            </a:fld>
            <a:endParaRPr lang="en-GB"/>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66" r:id="rId1"/>
    <p:sldLayoutId id="2147483664" r:id="rId2"/>
    <p:sldLayoutId id="2147483665" r:id="rId3"/>
    <p:sldLayoutId id="2147483661" r:id="rId4"/>
    <p:sldLayoutId id="2147483662" r:id="rId5"/>
    <p:sldLayoutId id="2147483663"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search.muz.li/inspiration/login-screen/"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search.muz.li/inspiration/login-screen/" TargetMode="Externa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medium.muz.li/login-sign-up-inspiration-for-mobile-apps-aeff34090bbd" TargetMode="Externa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uxcam.com/blog/10-apps-with-great-user-onboarding/" TargetMode="Externa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hyperlink" Target="https://www.investopedia.com/terms/h/heuristics.asp" TargetMode="Externa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uxplanet.org/usability-heuristics-for-cognitive-disabilities-6988266e42e8" TargetMode="External"/><Relationship Id="rId2" Type="http://schemas.openxmlformats.org/officeDocument/2006/relationships/image" Target="../media/image9.jp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nngroup.com/articles/ten-usability-heuristics/" TargetMode="Externa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uxplanet.org/18-ux-design-tips-for-registration-and-login-forms-f897557358ba"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apple.com/design/human-interface-guidelines/sign-in-with-apple/overview/introduction/" TargetMode="Externa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hyperlink" Target="https://www.uber.com/global/en/sign-in/" TargetMode="External"/><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ctrTitle" idx="4294967295"/>
          </p:nvPr>
        </p:nvSpPr>
        <p:spPr>
          <a:xfrm>
            <a:off x="0" y="2117087"/>
            <a:ext cx="12192000" cy="1275645"/>
          </a:xfrm>
        </p:spPr>
        <p:txBody>
          <a:bodyPr>
            <a:noAutofit/>
          </a:bodyPr>
          <a:lstStyle/>
          <a:p>
            <a:pPr algn="ctr"/>
            <a:r>
              <a:rPr lang="en-GB" sz="9000" b="1" dirty="0">
                <a:solidFill>
                  <a:srgbClr val="FF0000"/>
                </a:solidFill>
                <a:latin typeface="Trebuchet MS" charset="0"/>
                <a:ea typeface="Trebuchet MS" charset="0"/>
                <a:cs typeface="Trebuchet MS" charset="0"/>
                <a:sym typeface="Lucida Grande" charset="0"/>
              </a:rPr>
              <a:t>LOGIN SCREENS</a:t>
            </a:r>
            <a:endParaRPr lang="en-GB" sz="9000" b="1" dirty="0">
              <a:solidFill>
                <a:srgbClr val="FF0000"/>
              </a:solidFill>
            </a:endParaRPr>
          </a:p>
        </p:txBody>
      </p:sp>
      <p:sp>
        <p:nvSpPr>
          <p:cNvPr id="3" name="Rectangle 2">
            <a:extLst>
              <a:ext uri="{FF2B5EF4-FFF2-40B4-BE49-F238E27FC236}">
                <a16:creationId xmlns:a16="http://schemas.microsoft.com/office/drawing/2014/main" id="{6E139895-420B-A842-874F-F7B8A5E0C892}"/>
              </a:ext>
            </a:extLst>
          </p:cNvPr>
          <p:cNvSpPr/>
          <p:nvPr/>
        </p:nvSpPr>
        <p:spPr>
          <a:xfrm>
            <a:off x="183775" y="6330091"/>
            <a:ext cx="1933543" cy="276999"/>
          </a:xfrm>
          <a:prstGeom prst="rect">
            <a:avLst/>
          </a:prstGeom>
        </p:spPr>
        <p:txBody>
          <a:bodyPr wrap="none">
            <a:spAutoFit/>
          </a:bodyPr>
          <a:lstStyle/>
          <a:p>
            <a:r>
              <a:rPr lang="en-GB" sz="1200" dirty="0" err="1">
                <a:solidFill>
                  <a:srgbClr val="FFFFFF"/>
                </a:solidFill>
                <a:latin typeface="Trebuchet MS" panose="020B0703020202090204" pitchFamily="34" charset="0"/>
              </a:rPr>
              <a:t>martin.reid@solent.ac.uk</a:t>
            </a:r>
            <a:endParaRPr lang="en-GB" sz="1200" dirty="0">
              <a:solidFill>
                <a:srgbClr val="FFFFFF"/>
              </a:solidFill>
              <a:latin typeface="Trebuchet MS" panose="020B0703020202090204" pitchFamily="34" charset="0"/>
            </a:endParaRPr>
          </a:p>
        </p:txBody>
      </p:sp>
    </p:spTree>
    <p:extLst>
      <p:ext uri="{BB962C8B-B14F-4D97-AF65-F5344CB8AC3E}">
        <p14:creationId xmlns:p14="http://schemas.microsoft.com/office/powerpoint/2010/main" val="96429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B84D1DD-BCDF-0743-95A4-98FBF80F16E9}"/>
              </a:ext>
            </a:extLst>
          </p:cNvPr>
          <p:cNvPicPr>
            <a:picLocks noChangeAspect="1"/>
          </p:cNvPicPr>
          <p:nvPr/>
        </p:nvPicPr>
        <p:blipFill>
          <a:blip r:embed="rId2"/>
          <a:stretch>
            <a:fillRect/>
          </a:stretch>
        </p:blipFill>
        <p:spPr>
          <a:xfrm>
            <a:off x="698310" y="0"/>
            <a:ext cx="10795379" cy="6858000"/>
          </a:xfrm>
          <a:prstGeom prst="rect">
            <a:avLst/>
          </a:prstGeom>
        </p:spPr>
      </p:pic>
    </p:spTree>
    <p:extLst>
      <p:ext uri="{BB962C8B-B14F-4D97-AF65-F5344CB8AC3E}">
        <p14:creationId xmlns:p14="http://schemas.microsoft.com/office/powerpoint/2010/main" val="135982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10;&#10;Description automatically generated">
            <a:extLst>
              <a:ext uri="{FF2B5EF4-FFF2-40B4-BE49-F238E27FC236}">
                <a16:creationId xmlns:a16="http://schemas.microsoft.com/office/drawing/2014/main" id="{3EFCB081-D871-0547-9987-43CF9DA3B744}"/>
              </a:ext>
            </a:extLst>
          </p:cNvPr>
          <p:cNvPicPr>
            <a:picLocks noChangeAspect="1"/>
          </p:cNvPicPr>
          <p:nvPr/>
        </p:nvPicPr>
        <p:blipFill>
          <a:blip r:embed="rId2"/>
          <a:stretch>
            <a:fillRect/>
          </a:stretch>
        </p:blipFill>
        <p:spPr>
          <a:xfrm>
            <a:off x="381000" y="25400"/>
            <a:ext cx="11430000" cy="6807200"/>
          </a:xfrm>
          <a:prstGeom prst="rect">
            <a:avLst/>
          </a:prstGeom>
        </p:spPr>
      </p:pic>
    </p:spTree>
    <p:extLst>
      <p:ext uri="{BB962C8B-B14F-4D97-AF65-F5344CB8AC3E}">
        <p14:creationId xmlns:p14="http://schemas.microsoft.com/office/powerpoint/2010/main" val="2040011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2455AE34-36E1-414E-BA2A-35237AA0299E}"/>
              </a:ext>
            </a:extLst>
          </p:cNvPr>
          <p:cNvPicPr>
            <a:picLocks noChangeAspect="1"/>
          </p:cNvPicPr>
          <p:nvPr/>
        </p:nvPicPr>
        <p:blipFill>
          <a:blip r:embed="rId2"/>
          <a:stretch>
            <a:fillRect/>
          </a:stretch>
        </p:blipFill>
        <p:spPr>
          <a:xfrm>
            <a:off x="44823" y="0"/>
            <a:ext cx="12102353" cy="6858000"/>
          </a:xfrm>
          <a:prstGeom prst="rect">
            <a:avLst/>
          </a:prstGeom>
        </p:spPr>
      </p:pic>
    </p:spTree>
    <p:extLst>
      <p:ext uri="{BB962C8B-B14F-4D97-AF65-F5344CB8AC3E}">
        <p14:creationId xmlns:p14="http://schemas.microsoft.com/office/powerpoint/2010/main" val="1999032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ebsite&#10;&#10;Description automatically generated">
            <a:extLst>
              <a:ext uri="{FF2B5EF4-FFF2-40B4-BE49-F238E27FC236}">
                <a16:creationId xmlns:a16="http://schemas.microsoft.com/office/drawing/2014/main" id="{29A760B7-F137-1A43-A0D2-A6916E849E56}"/>
              </a:ext>
            </a:extLst>
          </p:cNvPr>
          <p:cNvPicPr>
            <a:picLocks noChangeAspect="1"/>
          </p:cNvPicPr>
          <p:nvPr/>
        </p:nvPicPr>
        <p:blipFill>
          <a:blip r:embed="rId2"/>
          <a:stretch>
            <a:fillRect/>
          </a:stretch>
        </p:blipFill>
        <p:spPr>
          <a:xfrm>
            <a:off x="500106" y="0"/>
            <a:ext cx="5425987" cy="6858000"/>
          </a:xfrm>
          <a:prstGeom prst="rect">
            <a:avLst/>
          </a:prstGeom>
        </p:spPr>
      </p:pic>
      <p:pic>
        <p:nvPicPr>
          <p:cNvPr id="5" name="Picture 4" descr="Graphical user interface, application&#10;&#10;Description automatically generated">
            <a:extLst>
              <a:ext uri="{FF2B5EF4-FFF2-40B4-BE49-F238E27FC236}">
                <a16:creationId xmlns:a16="http://schemas.microsoft.com/office/drawing/2014/main" id="{008342B0-10B7-254D-BE2E-D2DF694686DB}"/>
              </a:ext>
            </a:extLst>
          </p:cNvPr>
          <p:cNvPicPr>
            <a:picLocks noChangeAspect="1"/>
          </p:cNvPicPr>
          <p:nvPr/>
        </p:nvPicPr>
        <p:blipFill>
          <a:blip r:embed="rId3"/>
          <a:stretch>
            <a:fillRect/>
          </a:stretch>
        </p:blipFill>
        <p:spPr>
          <a:xfrm>
            <a:off x="6623910" y="0"/>
            <a:ext cx="5067984" cy="6858000"/>
          </a:xfrm>
          <a:prstGeom prst="rect">
            <a:avLst/>
          </a:prstGeom>
        </p:spPr>
      </p:pic>
    </p:spTree>
    <p:extLst>
      <p:ext uri="{BB962C8B-B14F-4D97-AF65-F5344CB8AC3E}">
        <p14:creationId xmlns:p14="http://schemas.microsoft.com/office/powerpoint/2010/main" val="288957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A7769C-1234-C542-A8BE-8D3C7E469D20}"/>
              </a:ext>
            </a:extLst>
          </p:cNvPr>
          <p:cNvSpPr/>
          <p:nvPr/>
        </p:nvSpPr>
        <p:spPr>
          <a:xfrm>
            <a:off x="2613538" y="6244839"/>
            <a:ext cx="7072498" cy="738664"/>
          </a:xfrm>
          <a:prstGeom prst="rect">
            <a:avLst/>
          </a:prstGeom>
        </p:spPr>
        <p:txBody>
          <a:bodyPr wrap="square">
            <a:spAutoFit/>
          </a:bodyPr>
          <a:lstStyle/>
          <a:p>
            <a:r>
              <a:rPr lang="en-GB" sz="1200" dirty="0">
                <a:solidFill>
                  <a:srgbClr val="000000"/>
                </a:solidFill>
                <a:latin typeface="Trebuchet MS" panose="020B0703020202090204" pitchFamily="34" charset="0"/>
              </a:rPr>
              <a:t>MUZILI., 2020. </a:t>
            </a:r>
            <a:r>
              <a:rPr lang="en-GB" sz="1200" i="1" dirty="0">
                <a:solidFill>
                  <a:srgbClr val="000000"/>
                </a:solidFill>
                <a:latin typeface="Trebuchet MS" panose="020B0703020202090204" pitchFamily="34" charset="0"/>
              </a:rPr>
              <a:t>439+ Login screens design inspiration, ideas and examples - </a:t>
            </a:r>
            <a:r>
              <a:rPr lang="en-GB" sz="1200" i="1" dirty="0" err="1">
                <a:solidFill>
                  <a:srgbClr val="000000"/>
                </a:solidFill>
                <a:latin typeface="Trebuchet MS" panose="020B0703020202090204" pitchFamily="34" charset="0"/>
              </a:rPr>
              <a:t>Muzli</a:t>
            </a:r>
            <a:r>
              <a:rPr lang="en-GB" sz="1200" i="1" dirty="0">
                <a:solidFill>
                  <a:srgbClr val="000000"/>
                </a:solidFill>
                <a:latin typeface="Trebuchet MS" panose="020B0703020202090204" pitchFamily="34" charset="0"/>
              </a:rPr>
              <a:t> Design Inspiration</a:t>
            </a:r>
            <a:br>
              <a:rPr lang="en-GB" sz="1200" i="1" dirty="0">
                <a:solidFill>
                  <a:srgbClr val="000000"/>
                </a:solidFill>
                <a:latin typeface="Trebuchet MS" panose="020B0703020202090204" pitchFamily="34" charset="0"/>
              </a:rPr>
            </a:br>
            <a:r>
              <a:rPr lang="en-GB" sz="1200" dirty="0">
                <a:solidFill>
                  <a:srgbClr val="000000"/>
                </a:solidFill>
                <a:latin typeface="Trebuchet MS" panose="020B0703020202090204" pitchFamily="34" charset="0"/>
              </a:rPr>
              <a:t> [viewed 25 October 2020]. Available from: </a:t>
            </a:r>
            <a:r>
              <a:rPr lang="en-GB" sz="1200" dirty="0">
                <a:solidFill>
                  <a:srgbClr val="000000"/>
                </a:solidFill>
                <a:latin typeface="Trebuchet MS" panose="020B0703020202090204" pitchFamily="34" charset="0"/>
                <a:hlinkClick r:id="rId2"/>
              </a:rPr>
              <a:t>https://search.muz.li/inspiration/login-screen/</a:t>
            </a:r>
            <a:r>
              <a:rPr lang="en-GB" sz="1200" dirty="0">
                <a:solidFill>
                  <a:srgbClr val="000000"/>
                </a:solidFill>
                <a:latin typeface="Trebuchet MS" panose="020B0703020202090204" pitchFamily="34" charset="0"/>
              </a:rPr>
              <a:t> </a:t>
            </a:r>
          </a:p>
          <a:p>
            <a:r>
              <a:rPr lang="en-GB" dirty="0">
                <a:solidFill>
                  <a:srgbClr val="000000"/>
                </a:solidFill>
                <a:latin typeface="Times New Roman" panose="02020603050405020304" pitchFamily="18" charset="0"/>
              </a:rPr>
              <a:t>‌</a:t>
            </a:r>
            <a:endParaRPr lang="en-GB" b="0" i="0" dirty="0">
              <a:solidFill>
                <a:srgbClr val="000000"/>
              </a:solidFill>
              <a:effectLst/>
              <a:latin typeface="Times New Roman" panose="02020603050405020304" pitchFamily="18" charset="0"/>
            </a:endParaRPr>
          </a:p>
        </p:txBody>
      </p:sp>
      <p:pic>
        <p:nvPicPr>
          <p:cNvPr id="5" name="Picture 4" descr="Graphical user interface, application&#10;&#10;Description automatically generated">
            <a:extLst>
              <a:ext uri="{FF2B5EF4-FFF2-40B4-BE49-F238E27FC236}">
                <a16:creationId xmlns:a16="http://schemas.microsoft.com/office/drawing/2014/main" id="{02BAB043-D079-F143-B62A-FEDDC9ADB6D8}"/>
              </a:ext>
            </a:extLst>
          </p:cNvPr>
          <p:cNvPicPr>
            <a:picLocks noChangeAspect="1"/>
          </p:cNvPicPr>
          <p:nvPr/>
        </p:nvPicPr>
        <p:blipFill>
          <a:blip r:embed="rId3"/>
          <a:stretch>
            <a:fillRect/>
          </a:stretch>
        </p:blipFill>
        <p:spPr>
          <a:xfrm>
            <a:off x="1051531" y="0"/>
            <a:ext cx="10088937" cy="5827059"/>
          </a:xfrm>
          <a:prstGeom prst="rect">
            <a:avLst/>
          </a:prstGeom>
        </p:spPr>
      </p:pic>
    </p:spTree>
    <p:extLst>
      <p:ext uri="{BB962C8B-B14F-4D97-AF65-F5344CB8AC3E}">
        <p14:creationId xmlns:p14="http://schemas.microsoft.com/office/powerpoint/2010/main" val="3377935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1A7769C-1234-C542-A8BE-8D3C7E469D20}"/>
              </a:ext>
            </a:extLst>
          </p:cNvPr>
          <p:cNvSpPr/>
          <p:nvPr/>
        </p:nvSpPr>
        <p:spPr>
          <a:xfrm>
            <a:off x="2613538" y="6244839"/>
            <a:ext cx="7072498" cy="738664"/>
          </a:xfrm>
          <a:prstGeom prst="rect">
            <a:avLst/>
          </a:prstGeom>
        </p:spPr>
        <p:txBody>
          <a:bodyPr wrap="square">
            <a:spAutoFit/>
          </a:bodyPr>
          <a:lstStyle/>
          <a:p>
            <a:r>
              <a:rPr lang="en-GB" sz="1200" dirty="0">
                <a:solidFill>
                  <a:srgbClr val="000000"/>
                </a:solidFill>
                <a:latin typeface="Trebuchet MS" panose="020B0703020202090204" pitchFamily="34" charset="0"/>
              </a:rPr>
              <a:t>MUZILI., 2020. </a:t>
            </a:r>
            <a:r>
              <a:rPr lang="en-GB" sz="1200" i="1" dirty="0">
                <a:solidFill>
                  <a:srgbClr val="000000"/>
                </a:solidFill>
                <a:latin typeface="Trebuchet MS" panose="020B0703020202090204" pitchFamily="34" charset="0"/>
              </a:rPr>
              <a:t>439+ Login screens design inspiration, ideas and examples - </a:t>
            </a:r>
            <a:r>
              <a:rPr lang="en-GB" sz="1200" i="1" dirty="0" err="1">
                <a:solidFill>
                  <a:srgbClr val="000000"/>
                </a:solidFill>
                <a:latin typeface="Trebuchet MS" panose="020B0703020202090204" pitchFamily="34" charset="0"/>
              </a:rPr>
              <a:t>Muzli</a:t>
            </a:r>
            <a:r>
              <a:rPr lang="en-GB" sz="1200" i="1" dirty="0">
                <a:solidFill>
                  <a:srgbClr val="000000"/>
                </a:solidFill>
                <a:latin typeface="Trebuchet MS" panose="020B0703020202090204" pitchFamily="34" charset="0"/>
              </a:rPr>
              <a:t> Design Inspiration</a:t>
            </a:r>
            <a:br>
              <a:rPr lang="en-GB" sz="1200" i="1" dirty="0">
                <a:solidFill>
                  <a:srgbClr val="000000"/>
                </a:solidFill>
                <a:latin typeface="Trebuchet MS" panose="020B0703020202090204" pitchFamily="34" charset="0"/>
              </a:rPr>
            </a:br>
            <a:r>
              <a:rPr lang="en-GB" sz="1200" dirty="0">
                <a:solidFill>
                  <a:srgbClr val="000000"/>
                </a:solidFill>
                <a:latin typeface="Trebuchet MS" panose="020B0703020202090204" pitchFamily="34" charset="0"/>
              </a:rPr>
              <a:t> [viewed 25 October 2020]. Available from: </a:t>
            </a:r>
            <a:r>
              <a:rPr lang="en-GB" sz="1200" dirty="0">
                <a:solidFill>
                  <a:srgbClr val="000000"/>
                </a:solidFill>
                <a:latin typeface="Trebuchet MS" panose="020B0703020202090204" pitchFamily="34" charset="0"/>
                <a:hlinkClick r:id="rId2"/>
              </a:rPr>
              <a:t>https://search.muz.li/inspiration/login-screen/</a:t>
            </a:r>
            <a:r>
              <a:rPr lang="en-GB" sz="1200" dirty="0">
                <a:solidFill>
                  <a:srgbClr val="000000"/>
                </a:solidFill>
                <a:latin typeface="Trebuchet MS" panose="020B0703020202090204" pitchFamily="34" charset="0"/>
              </a:rPr>
              <a:t> </a:t>
            </a:r>
          </a:p>
          <a:p>
            <a:r>
              <a:rPr lang="en-GB" dirty="0">
                <a:solidFill>
                  <a:srgbClr val="000000"/>
                </a:solidFill>
                <a:latin typeface="Times New Roman" panose="02020603050405020304" pitchFamily="18" charset="0"/>
              </a:rPr>
              <a:t>‌</a:t>
            </a:r>
            <a:endParaRPr lang="en-GB" b="0" i="0" dirty="0">
              <a:solidFill>
                <a:srgbClr val="000000"/>
              </a:solidFill>
              <a:effectLst/>
              <a:latin typeface="Times New Roman" panose="02020603050405020304" pitchFamily="18" charset="0"/>
            </a:endParaRPr>
          </a:p>
        </p:txBody>
      </p:sp>
      <p:pic>
        <p:nvPicPr>
          <p:cNvPr id="4" name="Picture 3" descr="Graphical user interface, application, Teams&#10;&#10;Description automatically generated">
            <a:extLst>
              <a:ext uri="{FF2B5EF4-FFF2-40B4-BE49-F238E27FC236}">
                <a16:creationId xmlns:a16="http://schemas.microsoft.com/office/drawing/2014/main" id="{D7003C53-581B-CF45-BDE5-ED679D358A79}"/>
              </a:ext>
            </a:extLst>
          </p:cNvPr>
          <p:cNvPicPr>
            <a:picLocks noChangeAspect="1"/>
          </p:cNvPicPr>
          <p:nvPr/>
        </p:nvPicPr>
        <p:blipFill>
          <a:blip r:embed="rId3"/>
          <a:stretch>
            <a:fillRect/>
          </a:stretch>
        </p:blipFill>
        <p:spPr>
          <a:xfrm>
            <a:off x="1064264" y="0"/>
            <a:ext cx="10136497" cy="5868234"/>
          </a:xfrm>
          <a:prstGeom prst="rect">
            <a:avLst/>
          </a:prstGeom>
        </p:spPr>
      </p:pic>
    </p:spTree>
    <p:extLst>
      <p:ext uri="{BB962C8B-B14F-4D97-AF65-F5344CB8AC3E}">
        <p14:creationId xmlns:p14="http://schemas.microsoft.com/office/powerpoint/2010/main" val="3310070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1DD851F-E0D5-334C-BC1F-EB4B8F402320}"/>
              </a:ext>
            </a:extLst>
          </p:cNvPr>
          <p:cNvSpPr/>
          <p:nvPr/>
        </p:nvSpPr>
        <p:spPr>
          <a:xfrm>
            <a:off x="2294964" y="6333129"/>
            <a:ext cx="7602071" cy="369332"/>
          </a:xfrm>
          <a:prstGeom prst="rect">
            <a:avLst/>
          </a:prstGeom>
        </p:spPr>
        <p:txBody>
          <a:bodyPr wrap="square">
            <a:spAutoFit/>
          </a:bodyPr>
          <a:lstStyle/>
          <a:p>
            <a:r>
              <a:rPr lang="en-US" dirty="0">
                <a:hlinkClick r:id="rId2"/>
              </a:rPr>
              <a:t>https://medium.muz.li/login-sign-up-inspiration-for-mobile-apps-aeff34090bbd</a:t>
            </a:r>
            <a:r>
              <a:rPr lang="en-US" dirty="0"/>
              <a:t> </a:t>
            </a:r>
          </a:p>
        </p:txBody>
      </p:sp>
      <p:pic>
        <p:nvPicPr>
          <p:cNvPr id="4" name="Picture 3" descr="Graphical user interface, application&#10;&#10;Description automatically generated">
            <a:extLst>
              <a:ext uri="{FF2B5EF4-FFF2-40B4-BE49-F238E27FC236}">
                <a16:creationId xmlns:a16="http://schemas.microsoft.com/office/drawing/2014/main" id="{F02F2930-E9E8-F349-B626-30AB907A2670}"/>
              </a:ext>
            </a:extLst>
          </p:cNvPr>
          <p:cNvPicPr>
            <a:picLocks noChangeAspect="1"/>
          </p:cNvPicPr>
          <p:nvPr/>
        </p:nvPicPr>
        <p:blipFill>
          <a:blip r:embed="rId3"/>
          <a:stretch>
            <a:fillRect/>
          </a:stretch>
        </p:blipFill>
        <p:spPr>
          <a:xfrm>
            <a:off x="868641" y="0"/>
            <a:ext cx="10454717" cy="6096000"/>
          </a:xfrm>
          <a:prstGeom prst="rect">
            <a:avLst/>
          </a:prstGeom>
        </p:spPr>
      </p:pic>
    </p:spTree>
    <p:extLst>
      <p:ext uri="{BB962C8B-B14F-4D97-AF65-F5344CB8AC3E}">
        <p14:creationId xmlns:p14="http://schemas.microsoft.com/office/powerpoint/2010/main" val="171663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036408-7728-8041-B661-2C09F3045C72}"/>
              </a:ext>
            </a:extLst>
          </p:cNvPr>
          <p:cNvSpPr txBox="1"/>
          <p:nvPr/>
        </p:nvSpPr>
        <p:spPr>
          <a:xfrm>
            <a:off x="2234650" y="2028616"/>
            <a:ext cx="7795725" cy="2800767"/>
          </a:xfrm>
          <a:prstGeom prst="rect">
            <a:avLst/>
          </a:prstGeom>
          <a:noFill/>
        </p:spPr>
        <p:txBody>
          <a:bodyPr wrap="none" rtlCol="0">
            <a:spAutoFit/>
          </a:bodyPr>
          <a:lstStyle/>
          <a:p>
            <a:pPr algn="ctr"/>
            <a:r>
              <a:rPr lang="en-US" sz="8800" dirty="0">
                <a:solidFill>
                  <a:srgbClr val="FAFAFA"/>
                </a:solidFill>
                <a:latin typeface="Trebuchet MS" panose="020B0703020202090204" pitchFamily="34" charset="0"/>
              </a:rPr>
              <a:t>LOGIN SCREEN </a:t>
            </a:r>
            <a:br>
              <a:rPr lang="en-US" sz="8800" dirty="0">
                <a:solidFill>
                  <a:srgbClr val="FAFAFA"/>
                </a:solidFill>
                <a:latin typeface="Trebuchet MS" panose="020B0703020202090204" pitchFamily="34" charset="0"/>
              </a:rPr>
            </a:br>
            <a:r>
              <a:rPr lang="en-US" sz="8800" dirty="0">
                <a:solidFill>
                  <a:srgbClr val="FAFAFA"/>
                </a:solidFill>
                <a:latin typeface="Trebuchet MS" panose="020B0703020202090204" pitchFamily="34" charset="0"/>
              </a:rPr>
              <a:t>DESIGN TASK</a:t>
            </a:r>
          </a:p>
        </p:txBody>
      </p:sp>
    </p:spTree>
    <p:extLst>
      <p:ext uri="{BB962C8B-B14F-4D97-AF65-F5344CB8AC3E}">
        <p14:creationId xmlns:p14="http://schemas.microsoft.com/office/powerpoint/2010/main" val="291691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C77C900A-2FA7-894C-9E38-B9DA19CC612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96307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log-in-screens-inter" descr="log-in-screens-inter">
            <a:hlinkClick r:id="" action="ppaction://media"/>
            <a:extLst>
              <a:ext uri="{FF2B5EF4-FFF2-40B4-BE49-F238E27FC236}">
                <a16:creationId xmlns:a16="http://schemas.microsoft.com/office/drawing/2014/main" id="{77B9D242-C563-7B42-B24E-3963FE55BBE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08500" y="0"/>
            <a:ext cx="3248025" cy="6858000"/>
          </a:xfrm>
          <a:prstGeom prst="rect">
            <a:avLst/>
          </a:prstGeom>
        </p:spPr>
      </p:pic>
    </p:spTree>
    <p:extLst>
      <p:ext uri="{BB962C8B-B14F-4D97-AF65-F5344CB8AC3E}">
        <p14:creationId xmlns:p14="http://schemas.microsoft.com/office/powerpoint/2010/main" val="413976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8FBE70-38DB-BD44-8128-2738AFB4F5FA}"/>
              </a:ext>
            </a:extLst>
          </p:cNvPr>
          <p:cNvSpPr txBox="1"/>
          <p:nvPr/>
        </p:nvSpPr>
        <p:spPr>
          <a:xfrm>
            <a:off x="1968500" y="1016000"/>
            <a:ext cx="7543800" cy="4524315"/>
          </a:xfrm>
          <a:prstGeom prst="rect">
            <a:avLst/>
          </a:prstGeom>
          <a:noFill/>
        </p:spPr>
        <p:txBody>
          <a:bodyPr wrap="square" rtlCol="0">
            <a:spAutoFit/>
          </a:bodyPr>
          <a:lstStyle/>
          <a:p>
            <a:pPr marL="857250" indent="-857250">
              <a:buFont typeface="Arial" panose="020B0604020202020204" pitchFamily="34" charset="0"/>
              <a:buChar char="•"/>
            </a:pPr>
            <a:r>
              <a:rPr lang="en-US" sz="7200" dirty="0">
                <a:solidFill>
                  <a:srgbClr val="FAFAFA"/>
                </a:solidFill>
                <a:latin typeface="Trebuchet MS" panose="020B0703020202090204" pitchFamily="34" charset="0"/>
              </a:rPr>
              <a:t>On boarding</a:t>
            </a:r>
          </a:p>
          <a:p>
            <a:pPr marL="857250" indent="-857250">
              <a:buFont typeface="Arial" panose="020B0604020202020204" pitchFamily="34" charset="0"/>
              <a:buChar char="•"/>
            </a:pPr>
            <a:r>
              <a:rPr lang="en-US" sz="7200" dirty="0">
                <a:solidFill>
                  <a:srgbClr val="FAFAFA"/>
                </a:solidFill>
                <a:latin typeface="Trebuchet MS" panose="020B0703020202090204" pitchFamily="34" charset="0"/>
              </a:rPr>
              <a:t>Sign up</a:t>
            </a:r>
          </a:p>
          <a:p>
            <a:pPr marL="857250" indent="-857250">
              <a:buFont typeface="Arial" panose="020B0604020202020204" pitchFamily="34" charset="0"/>
              <a:buChar char="•"/>
            </a:pPr>
            <a:r>
              <a:rPr lang="en-US" sz="7200" dirty="0">
                <a:solidFill>
                  <a:srgbClr val="FAFAFA"/>
                </a:solidFill>
                <a:latin typeface="Trebuchet MS" panose="020B0703020202090204" pitchFamily="34" charset="0"/>
              </a:rPr>
              <a:t>login</a:t>
            </a:r>
          </a:p>
          <a:p>
            <a:pPr marL="857250" indent="-857250">
              <a:buFont typeface="Arial" panose="020B0604020202020204" pitchFamily="34" charset="0"/>
              <a:buChar char="•"/>
            </a:pPr>
            <a:r>
              <a:rPr lang="en-US" sz="7200" dirty="0">
                <a:solidFill>
                  <a:srgbClr val="FAFAFA"/>
                </a:solidFill>
                <a:latin typeface="Trebuchet MS" panose="020B0703020202090204" pitchFamily="34" charset="0"/>
              </a:rPr>
              <a:t>Sign in</a:t>
            </a:r>
          </a:p>
        </p:txBody>
      </p:sp>
    </p:spTree>
    <p:extLst>
      <p:ext uri="{BB962C8B-B14F-4D97-AF65-F5344CB8AC3E}">
        <p14:creationId xmlns:p14="http://schemas.microsoft.com/office/powerpoint/2010/main" val="2247255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54AFE"/>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21CB0D-800B-794D-BE16-5B8DD759254D}"/>
              </a:ext>
            </a:extLst>
          </p:cNvPr>
          <p:cNvSpPr/>
          <p:nvPr/>
        </p:nvSpPr>
        <p:spPr>
          <a:xfrm>
            <a:off x="220663" y="6473736"/>
            <a:ext cx="11823700" cy="261610"/>
          </a:xfrm>
          <a:prstGeom prst="rect">
            <a:avLst/>
          </a:prstGeom>
          <a:solidFill>
            <a:schemeClr val="bg1"/>
          </a:solidFill>
        </p:spPr>
        <p:txBody>
          <a:bodyPr wrap="square">
            <a:spAutoFit/>
          </a:bodyPr>
          <a:lstStyle/>
          <a:p>
            <a:pPr algn="ctr"/>
            <a:r>
              <a:rPr lang="en-GB" sz="1100" dirty="0">
                <a:solidFill>
                  <a:srgbClr val="000000"/>
                </a:solidFill>
                <a:latin typeface="Trebuchet MS" panose="020B0703020202090204" pitchFamily="34" charset="0"/>
              </a:rPr>
              <a:t>UXCAM., 2025. </a:t>
            </a:r>
            <a:r>
              <a:rPr lang="en-GB" sz="1100" i="1" dirty="0">
                <a:solidFill>
                  <a:srgbClr val="000000"/>
                </a:solidFill>
                <a:latin typeface="Trebuchet MS" panose="020B0703020202090204" pitchFamily="34" charset="0"/>
              </a:rPr>
              <a:t>10 Apps with the Best User Onboarding Flows 2020 | </a:t>
            </a:r>
            <a:r>
              <a:rPr lang="en-GB" sz="1100" i="1" dirty="0" err="1">
                <a:solidFill>
                  <a:srgbClr val="000000"/>
                </a:solidFill>
                <a:latin typeface="Trebuchet MS" panose="020B0703020202090204" pitchFamily="34" charset="0"/>
              </a:rPr>
              <a:t>UXCam</a:t>
            </a:r>
            <a:r>
              <a:rPr lang="en-GB" sz="1100" dirty="0">
                <a:solidFill>
                  <a:srgbClr val="000000"/>
                </a:solidFill>
                <a:latin typeface="Trebuchet MS" panose="020B0703020202090204" pitchFamily="34" charset="0"/>
              </a:rPr>
              <a:t> [viewed 25 October 2025]. Available from: </a:t>
            </a:r>
            <a:r>
              <a:rPr lang="en-GB" sz="1100" dirty="0">
                <a:solidFill>
                  <a:srgbClr val="000000"/>
                </a:solidFill>
                <a:latin typeface="Trebuchet MS" panose="020B0703020202090204" pitchFamily="34" charset="0"/>
                <a:hlinkClick r:id="rId2"/>
              </a:rPr>
              <a:t>https://uxcam.com/blog/10-apps-with-great-user-onboarding/</a:t>
            </a:r>
            <a:r>
              <a:rPr lang="en-GB" sz="1100" dirty="0">
                <a:solidFill>
                  <a:srgbClr val="000000"/>
                </a:solidFill>
                <a:latin typeface="Trebuchet MS" panose="020B0703020202090204" pitchFamily="34" charset="0"/>
              </a:rPr>
              <a:t> </a:t>
            </a:r>
          </a:p>
        </p:txBody>
      </p:sp>
      <p:pic>
        <p:nvPicPr>
          <p:cNvPr id="4" name="Picture 3" descr="Graphical user interface, application, website&#10;&#10;Description automatically generated">
            <a:extLst>
              <a:ext uri="{FF2B5EF4-FFF2-40B4-BE49-F238E27FC236}">
                <a16:creationId xmlns:a16="http://schemas.microsoft.com/office/drawing/2014/main" id="{9C9D4EB1-FC23-7F46-B980-3616088C9758}"/>
              </a:ext>
            </a:extLst>
          </p:cNvPr>
          <p:cNvPicPr>
            <a:picLocks noChangeAspect="1"/>
          </p:cNvPicPr>
          <p:nvPr/>
        </p:nvPicPr>
        <p:blipFill>
          <a:blip r:embed="rId3"/>
          <a:stretch>
            <a:fillRect/>
          </a:stretch>
        </p:blipFill>
        <p:spPr>
          <a:xfrm>
            <a:off x="1066800" y="224254"/>
            <a:ext cx="4724400" cy="5905500"/>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7A3DD374-DAAC-5548-9FFA-283496CFF310}"/>
              </a:ext>
            </a:extLst>
          </p:cNvPr>
          <p:cNvPicPr>
            <a:picLocks noChangeAspect="1"/>
          </p:cNvPicPr>
          <p:nvPr/>
        </p:nvPicPr>
        <p:blipFill>
          <a:blip r:embed="rId4"/>
          <a:stretch>
            <a:fillRect/>
          </a:stretch>
        </p:blipFill>
        <p:spPr>
          <a:xfrm>
            <a:off x="6474758" y="224254"/>
            <a:ext cx="5094057" cy="5905500"/>
          </a:xfrm>
          <a:prstGeom prst="rect">
            <a:avLst/>
          </a:prstGeom>
        </p:spPr>
      </p:pic>
    </p:spTree>
    <p:extLst>
      <p:ext uri="{BB962C8B-B14F-4D97-AF65-F5344CB8AC3E}">
        <p14:creationId xmlns:p14="http://schemas.microsoft.com/office/powerpoint/2010/main" val="280130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0764A1-B26F-AD4D-81DB-4B826258BC8C}"/>
              </a:ext>
            </a:extLst>
          </p:cNvPr>
          <p:cNvSpPr txBox="1"/>
          <p:nvPr/>
        </p:nvSpPr>
        <p:spPr>
          <a:xfrm>
            <a:off x="1267344" y="1381590"/>
            <a:ext cx="10128366" cy="3108543"/>
          </a:xfrm>
          <a:prstGeom prst="rect">
            <a:avLst/>
          </a:prstGeom>
          <a:noFill/>
        </p:spPr>
        <p:txBody>
          <a:bodyPr wrap="square">
            <a:spAutoFit/>
          </a:bodyPr>
          <a:lstStyle/>
          <a:p>
            <a:r>
              <a:rPr lang="en-GB" sz="2800" i="1" dirty="0"/>
              <a:t>Heuristics are mental shortcuts that help people make quick decisions. They are rules or methods that help people use reason and past experience to solve problems efficiently. Commonly used to simplify problems and avoid cognitive overload, heuristics are part of how the human brain evolved and is wired, allowing individuals to quickly reach reasonable conclusions or solutions to complex problems.</a:t>
            </a:r>
            <a:endParaRPr lang="en-US" sz="3600" i="1" dirty="0">
              <a:latin typeface="Trebuchet MS" panose="020B0703020202090204" pitchFamily="34" charset="0"/>
            </a:endParaRPr>
          </a:p>
        </p:txBody>
      </p:sp>
      <p:sp>
        <p:nvSpPr>
          <p:cNvPr id="5" name="TextBox 4">
            <a:extLst>
              <a:ext uri="{FF2B5EF4-FFF2-40B4-BE49-F238E27FC236}">
                <a16:creationId xmlns:a16="http://schemas.microsoft.com/office/drawing/2014/main" id="{52E3C7F5-E848-4243-8F67-E5474AFC1D68}"/>
              </a:ext>
            </a:extLst>
          </p:cNvPr>
          <p:cNvSpPr txBox="1"/>
          <p:nvPr/>
        </p:nvSpPr>
        <p:spPr>
          <a:xfrm>
            <a:off x="798022" y="6303217"/>
            <a:ext cx="12169833" cy="800219"/>
          </a:xfrm>
          <a:prstGeom prst="rect">
            <a:avLst/>
          </a:prstGeom>
          <a:noFill/>
        </p:spPr>
        <p:txBody>
          <a:bodyPr wrap="square">
            <a:spAutoFit/>
          </a:bodyPr>
          <a:lstStyle/>
          <a:p>
            <a:r>
              <a:rPr lang="en-GB" sz="1400" dirty="0">
                <a:latin typeface="Trebuchet MS" panose="020B0703020202090204" pitchFamily="34" charset="0"/>
              </a:rPr>
              <a:t>INVESTOPEDIA., 2025. Heuristics [viewed 20 October 2025]. Available from: </a:t>
            </a:r>
            <a:r>
              <a:rPr lang="en-GB" sz="1400" dirty="0">
                <a:latin typeface="Trebuchet MS" panose="020B0703020202090204" pitchFamily="34" charset="0"/>
                <a:hlinkClick r:id="rId2"/>
              </a:rPr>
              <a:t>https://www.investopedia.com/terms/h/heuristics.asp</a:t>
            </a:r>
            <a:r>
              <a:rPr lang="en-GB" sz="1400" dirty="0">
                <a:latin typeface="Trebuchet MS" panose="020B0703020202090204" pitchFamily="34" charset="0"/>
              </a:rPr>
              <a:t>  </a:t>
            </a:r>
          </a:p>
          <a:p>
            <a:endParaRPr lang="en-GB" sz="1400" dirty="0">
              <a:latin typeface="Trebuchet MS" panose="020B0703020202090204" pitchFamily="34" charset="0"/>
            </a:endParaRPr>
          </a:p>
          <a:p>
            <a:pPr algn="l"/>
            <a:r>
              <a:rPr lang="en-GB" b="0" i="0" dirty="0">
                <a:solidFill>
                  <a:srgbClr val="000000"/>
                </a:solidFill>
                <a:effectLst/>
                <a:latin typeface="Times New Roman" panose="02020603050405020304" pitchFamily="18" charset="0"/>
              </a:rPr>
              <a:t>‌</a:t>
            </a:r>
          </a:p>
        </p:txBody>
      </p:sp>
    </p:spTree>
    <p:extLst>
      <p:ext uri="{BB962C8B-B14F-4D97-AF65-F5344CB8AC3E}">
        <p14:creationId xmlns:p14="http://schemas.microsoft.com/office/powerpoint/2010/main" val="25927510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e inside of a cockpit&#10;&#10;Description automatically generated with low confidence">
            <a:extLst>
              <a:ext uri="{FF2B5EF4-FFF2-40B4-BE49-F238E27FC236}">
                <a16:creationId xmlns:a16="http://schemas.microsoft.com/office/drawing/2014/main" id="{4C2C1538-CFB0-DF42-B99B-20F15D5E7E83}"/>
              </a:ext>
            </a:extLst>
          </p:cNvPr>
          <p:cNvPicPr>
            <a:picLocks noChangeAspect="1"/>
          </p:cNvPicPr>
          <p:nvPr/>
        </p:nvPicPr>
        <p:blipFill rotWithShape="1">
          <a:blip r:embed="rId2"/>
          <a:srcRect t="2048" b="23989"/>
          <a:stretch/>
        </p:blipFill>
        <p:spPr>
          <a:xfrm>
            <a:off x="0" y="0"/>
            <a:ext cx="12374879" cy="6858000"/>
          </a:xfrm>
          <a:prstGeom prst="rect">
            <a:avLst/>
          </a:prstGeom>
        </p:spPr>
      </p:pic>
      <p:sp>
        <p:nvSpPr>
          <p:cNvPr id="5" name="TextBox 4">
            <a:extLst>
              <a:ext uri="{FF2B5EF4-FFF2-40B4-BE49-F238E27FC236}">
                <a16:creationId xmlns:a16="http://schemas.microsoft.com/office/drawing/2014/main" id="{07611D25-436A-584B-AD14-441B360FDD00}"/>
              </a:ext>
            </a:extLst>
          </p:cNvPr>
          <p:cNvSpPr txBox="1"/>
          <p:nvPr/>
        </p:nvSpPr>
        <p:spPr>
          <a:xfrm>
            <a:off x="5868786" y="6152588"/>
            <a:ext cx="6184668" cy="577081"/>
          </a:xfrm>
          <a:prstGeom prst="rect">
            <a:avLst/>
          </a:prstGeom>
          <a:solidFill>
            <a:schemeClr val="bg1"/>
          </a:solidFill>
        </p:spPr>
        <p:txBody>
          <a:bodyPr wrap="square">
            <a:spAutoFit/>
          </a:bodyPr>
          <a:lstStyle/>
          <a:p>
            <a:pPr algn="l"/>
            <a:r>
              <a:rPr lang="en-GB" sz="1050" dirty="0">
                <a:solidFill>
                  <a:srgbClr val="000000"/>
                </a:solidFill>
                <a:effectLst/>
                <a:latin typeface="Trebuchet MS" panose="020B0703020202090204" pitchFamily="34" charset="0"/>
              </a:rPr>
              <a:t>THE ANIEROBI, 2021. Usability heuristics for cognitive disabilities. - UX Planet [viewed 20 October 2021]. Available from: </a:t>
            </a:r>
            <a:r>
              <a:rPr lang="en-GB" sz="1050" dirty="0">
                <a:solidFill>
                  <a:srgbClr val="000000"/>
                </a:solidFill>
                <a:effectLst/>
                <a:latin typeface="Trebuchet MS" panose="020B0703020202090204" pitchFamily="34" charset="0"/>
                <a:hlinkClick r:id="rId3"/>
              </a:rPr>
              <a:t>https://uxplanet.org/usability-heuristics-for-cognitive-disabilities-6988266e42e8</a:t>
            </a:r>
            <a:r>
              <a:rPr lang="en-GB" sz="1050" dirty="0">
                <a:solidFill>
                  <a:srgbClr val="000000"/>
                </a:solidFill>
                <a:effectLst/>
                <a:latin typeface="Trebuchet MS" panose="020B0703020202090204" pitchFamily="34" charset="0"/>
              </a:rPr>
              <a:t> </a:t>
            </a:r>
          </a:p>
        </p:txBody>
      </p:sp>
    </p:spTree>
    <p:extLst>
      <p:ext uri="{BB962C8B-B14F-4D97-AF65-F5344CB8AC3E}">
        <p14:creationId xmlns:p14="http://schemas.microsoft.com/office/powerpoint/2010/main" val="2953226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4D7BF04-F67F-474D-A57F-29BB72F5939C}"/>
              </a:ext>
            </a:extLst>
          </p:cNvPr>
          <p:cNvSpPr/>
          <p:nvPr/>
        </p:nvSpPr>
        <p:spPr>
          <a:xfrm>
            <a:off x="102744" y="6596390"/>
            <a:ext cx="12078983" cy="261610"/>
          </a:xfrm>
          <a:prstGeom prst="rect">
            <a:avLst/>
          </a:prstGeom>
        </p:spPr>
        <p:txBody>
          <a:bodyPr wrap="square">
            <a:spAutoFit/>
          </a:bodyPr>
          <a:lstStyle/>
          <a:p>
            <a:r>
              <a:rPr lang="en-GB" sz="1100" i="1" dirty="0">
                <a:solidFill>
                  <a:srgbClr val="000000"/>
                </a:solidFill>
                <a:latin typeface="Trebuchet MS" panose="020B0703020202090204" pitchFamily="34" charset="0"/>
              </a:rPr>
              <a:t>Nielsen</a:t>
            </a:r>
            <a:r>
              <a:rPr lang="en-GB" sz="1100" dirty="0">
                <a:solidFill>
                  <a:srgbClr val="000000"/>
                </a:solidFill>
                <a:latin typeface="Trebuchet MS" panose="020B0703020202090204" pitchFamily="34" charset="0"/>
              </a:rPr>
              <a:t>., J. 2019. </a:t>
            </a:r>
            <a:r>
              <a:rPr lang="en-GB" sz="1100" i="1" dirty="0">
                <a:solidFill>
                  <a:srgbClr val="000000"/>
                </a:solidFill>
                <a:latin typeface="Trebuchet MS" panose="020B0703020202090204" pitchFamily="34" charset="0"/>
              </a:rPr>
              <a:t>10 Heuristics for User Interface Design: Article by Jakob Nielsen</a:t>
            </a:r>
            <a:r>
              <a:rPr lang="en-GB" sz="1100" dirty="0">
                <a:solidFill>
                  <a:srgbClr val="000000"/>
                </a:solidFill>
                <a:latin typeface="Trebuchet MS" panose="020B0703020202090204" pitchFamily="34" charset="0"/>
              </a:rPr>
              <a:t> [viewed 25 October 2025]. Available from: </a:t>
            </a:r>
            <a:r>
              <a:rPr lang="en-GB" sz="1100" dirty="0">
                <a:solidFill>
                  <a:srgbClr val="000000"/>
                </a:solidFill>
                <a:latin typeface="Trebuchet MS" panose="020B0703020202090204" pitchFamily="34" charset="0"/>
                <a:hlinkClick r:id="rId2"/>
              </a:rPr>
              <a:t>https://www.nngroup.com/articles/ten-usability-heuristics/</a:t>
            </a:r>
            <a:r>
              <a:rPr lang="en-GB" sz="1100" dirty="0">
                <a:solidFill>
                  <a:srgbClr val="000000"/>
                </a:solidFill>
                <a:latin typeface="Trebuchet MS" panose="020B0703020202090204" pitchFamily="34" charset="0"/>
              </a:rPr>
              <a:t> </a:t>
            </a:r>
          </a:p>
        </p:txBody>
      </p:sp>
      <p:pic>
        <p:nvPicPr>
          <p:cNvPr id="4" name="Picture 3" descr="Graphical user interface, text, application, email&#10;&#10;Description automatically generated">
            <a:extLst>
              <a:ext uri="{FF2B5EF4-FFF2-40B4-BE49-F238E27FC236}">
                <a16:creationId xmlns:a16="http://schemas.microsoft.com/office/drawing/2014/main" id="{2D8802E3-148B-E045-B702-3D955E6170DA}"/>
              </a:ext>
            </a:extLst>
          </p:cNvPr>
          <p:cNvPicPr>
            <a:picLocks noChangeAspect="1"/>
          </p:cNvPicPr>
          <p:nvPr/>
        </p:nvPicPr>
        <p:blipFill>
          <a:blip r:embed="rId3"/>
          <a:stretch>
            <a:fillRect/>
          </a:stretch>
        </p:blipFill>
        <p:spPr>
          <a:xfrm>
            <a:off x="702365" y="238539"/>
            <a:ext cx="10561016" cy="6148654"/>
          </a:xfrm>
          <a:prstGeom prst="rect">
            <a:avLst/>
          </a:prstGeom>
        </p:spPr>
      </p:pic>
    </p:spTree>
    <p:extLst>
      <p:ext uri="{BB962C8B-B14F-4D97-AF65-F5344CB8AC3E}">
        <p14:creationId xmlns:p14="http://schemas.microsoft.com/office/powerpoint/2010/main" val="1156664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0A321AD7-0213-6B47-B320-306369DD5F4D}"/>
              </a:ext>
            </a:extLst>
          </p:cNvPr>
          <p:cNvPicPr>
            <a:picLocks noChangeAspect="1"/>
          </p:cNvPicPr>
          <p:nvPr/>
        </p:nvPicPr>
        <p:blipFill>
          <a:blip r:embed="rId2"/>
          <a:stretch>
            <a:fillRect/>
          </a:stretch>
        </p:blipFill>
        <p:spPr>
          <a:xfrm>
            <a:off x="0" y="0"/>
            <a:ext cx="7854166" cy="6858000"/>
          </a:xfrm>
          <a:prstGeom prst="rect">
            <a:avLst/>
          </a:prstGeom>
        </p:spPr>
      </p:pic>
      <p:sp>
        <p:nvSpPr>
          <p:cNvPr id="2" name="Rectangle 1">
            <a:extLst>
              <a:ext uri="{FF2B5EF4-FFF2-40B4-BE49-F238E27FC236}">
                <a16:creationId xmlns:a16="http://schemas.microsoft.com/office/drawing/2014/main" id="{83BEDD81-C08B-BA48-A224-9FBC1283E52D}"/>
              </a:ext>
            </a:extLst>
          </p:cNvPr>
          <p:cNvSpPr/>
          <p:nvPr/>
        </p:nvSpPr>
        <p:spPr>
          <a:xfrm>
            <a:off x="6132512" y="5917630"/>
            <a:ext cx="5826405" cy="600164"/>
          </a:xfrm>
          <a:prstGeom prst="rect">
            <a:avLst/>
          </a:prstGeom>
        </p:spPr>
        <p:txBody>
          <a:bodyPr wrap="square">
            <a:spAutoFit/>
          </a:bodyPr>
          <a:lstStyle/>
          <a:p>
            <a:r>
              <a:rPr lang="en-GB" sz="1100" dirty="0">
                <a:solidFill>
                  <a:srgbClr val="000000"/>
                </a:solidFill>
                <a:latin typeface="Trebuchet MS" panose="020B0703020202090204" pitchFamily="34" charset="0"/>
              </a:rPr>
              <a:t>UXPLANET.ORG, 2018. </a:t>
            </a:r>
            <a:r>
              <a:rPr lang="en-GB" sz="1100" i="1" dirty="0">
                <a:solidFill>
                  <a:srgbClr val="000000"/>
                </a:solidFill>
                <a:latin typeface="Trebuchet MS" panose="020B0703020202090204" pitchFamily="34" charset="0"/>
              </a:rPr>
              <a:t>18 UX Design Tips for Registration and Login Forms - UX Planet</a:t>
            </a:r>
            <a:r>
              <a:rPr lang="en-GB" sz="1100" dirty="0">
                <a:solidFill>
                  <a:srgbClr val="000000"/>
                </a:solidFill>
                <a:latin typeface="Trebuchet MS" panose="020B0703020202090204" pitchFamily="34" charset="0"/>
              </a:rPr>
              <a:t> [viewed 25 October 2020]. Available from: </a:t>
            </a:r>
            <a:r>
              <a:rPr lang="en-GB" sz="1100" dirty="0">
                <a:solidFill>
                  <a:srgbClr val="000000"/>
                </a:solidFill>
                <a:latin typeface="Trebuchet MS" panose="020B0703020202090204" pitchFamily="34" charset="0"/>
                <a:hlinkClick r:id="rId3"/>
              </a:rPr>
              <a:t>https://uxplanet.org/18-ux-design-tips-for-registration-and-login-forms-f897557358ba</a:t>
            </a:r>
            <a:r>
              <a:rPr lang="en-GB" sz="1100" dirty="0">
                <a:solidFill>
                  <a:srgbClr val="000000"/>
                </a:solidFill>
                <a:latin typeface="Times New Roman" panose="02020603050405020304" pitchFamily="18" charset="0"/>
              </a:rPr>
              <a:t> </a:t>
            </a:r>
            <a:endParaRPr lang="en-GB" sz="1100" dirty="0">
              <a:solidFill>
                <a:srgbClr val="000000"/>
              </a:solidFill>
              <a:latin typeface="Trebuchet MS" panose="020B0703020202090204" pitchFamily="34" charset="0"/>
            </a:endParaRPr>
          </a:p>
        </p:txBody>
      </p:sp>
    </p:spTree>
    <p:extLst>
      <p:ext uri="{BB962C8B-B14F-4D97-AF65-F5344CB8AC3E}">
        <p14:creationId xmlns:p14="http://schemas.microsoft.com/office/powerpoint/2010/main" val="21184779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A7A3E69-F984-DA4E-9737-8FF836114D39}"/>
              </a:ext>
            </a:extLst>
          </p:cNvPr>
          <p:cNvSpPr/>
          <p:nvPr/>
        </p:nvSpPr>
        <p:spPr>
          <a:xfrm>
            <a:off x="1724899" y="6384095"/>
            <a:ext cx="8815228" cy="461665"/>
          </a:xfrm>
          <a:prstGeom prst="rect">
            <a:avLst/>
          </a:prstGeom>
        </p:spPr>
        <p:txBody>
          <a:bodyPr wrap="square">
            <a:spAutoFit/>
          </a:bodyPr>
          <a:lstStyle/>
          <a:p>
            <a:r>
              <a:rPr lang="en-GB" sz="1200" dirty="0">
                <a:solidFill>
                  <a:srgbClr val="000000"/>
                </a:solidFill>
                <a:latin typeface="Trebuchet MS" panose="020B0703020202090204" pitchFamily="34" charset="0"/>
              </a:rPr>
              <a:t>APPLE., 2020. </a:t>
            </a:r>
            <a:r>
              <a:rPr lang="en-GB" sz="1200" i="1" dirty="0">
                <a:solidFill>
                  <a:srgbClr val="000000"/>
                </a:solidFill>
                <a:latin typeface="Trebuchet MS" panose="020B0703020202090204" pitchFamily="34" charset="0"/>
              </a:rPr>
              <a:t>Introduction - Sign in with Apple - Human Interface Guidelines - Apple Developer</a:t>
            </a:r>
            <a:r>
              <a:rPr lang="en-GB" sz="1200" dirty="0">
                <a:solidFill>
                  <a:srgbClr val="000000"/>
                </a:solidFill>
                <a:latin typeface="Trebuchet MS" panose="020B0703020202090204" pitchFamily="34" charset="0"/>
              </a:rPr>
              <a:t> [viewed 25 October 2020].</a:t>
            </a:r>
            <a:br>
              <a:rPr lang="en-GB" sz="1200" dirty="0">
                <a:solidFill>
                  <a:srgbClr val="000000"/>
                </a:solidFill>
                <a:latin typeface="Trebuchet MS" panose="020B0703020202090204" pitchFamily="34" charset="0"/>
              </a:rPr>
            </a:br>
            <a:r>
              <a:rPr lang="en-GB" sz="1200" dirty="0">
                <a:solidFill>
                  <a:srgbClr val="000000"/>
                </a:solidFill>
                <a:latin typeface="Trebuchet MS" panose="020B0703020202090204" pitchFamily="34" charset="0"/>
              </a:rPr>
              <a:t> Available from: </a:t>
            </a:r>
            <a:r>
              <a:rPr lang="en-GB" sz="1200" dirty="0">
                <a:solidFill>
                  <a:srgbClr val="000000"/>
                </a:solidFill>
                <a:latin typeface="Trebuchet MS" panose="020B0703020202090204" pitchFamily="34" charset="0"/>
                <a:hlinkClick r:id="rId2"/>
              </a:rPr>
              <a:t>https://developer.apple.com/design/human-interface-guidelines/sign-in-with-apple/overview/introduction/</a:t>
            </a:r>
            <a:r>
              <a:rPr lang="en-GB" sz="1200" dirty="0">
                <a:solidFill>
                  <a:srgbClr val="000000"/>
                </a:solidFill>
                <a:latin typeface="Trebuchet MS" panose="020B0703020202090204" pitchFamily="34" charset="0"/>
              </a:rPr>
              <a:t> </a:t>
            </a:r>
          </a:p>
        </p:txBody>
      </p:sp>
      <p:pic>
        <p:nvPicPr>
          <p:cNvPr id="6" name="Picture 5" descr="Graphical user interface, application&#10;&#10;Description automatically generated">
            <a:extLst>
              <a:ext uri="{FF2B5EF4-FFF2-40B4-BE49-F238E27FC236}">
                <a16:creationId xmlns:a16="http://schemas.microsoft.com/office/drawing/2014/main" id="{FCCC2080-164B-B649-9EB8-18B794BAA332}"/>
              </a:ext>
            </a:extLst>
          </p:cNvPr>
          <p:cNvPicPr>
            <a:picLocks noChangeAspect="1"/>
          </p:cNvPicPr>
          <p:nvPr/>
        </p:nvPicPr>
        <p:blipFill>
          <a:blip r:embed="rId3"/>
          <a:stretch>
            <a:fillRect/>
          </a:stretch>
        </p:blipFill>
        <p:spPr>
          <a:xfrm>
            <a:off x="8127369" y="394129"/>
            <a:ext cx="3707914" cy="5630238"/>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678CA5BB-DD21-674C-AC7E-654E5963852A}"/>
              </a:ext>
            </a:extLst>
          </p:cNvPr>
          <p:cNvPicPr>
            <a:picLocks noChangeAspect="1"/>
          </p:cNvPicPr>
          <p:nvPr/>
        </p:nvPicPr>
        <p:blipFill>
          <a:blip r:embed="rId4"/>
          <a:stretch>
            <a:fillRect/>
          </a:stretch>
        </p:blipFill>
        <p:spPr>
          <a:xfrm>
            <a:off x="5205916" y="394129"/>
            <a:ext cx="3523014" cy="5630238"/>
          </a:xfrm>
          <a:prstGeom prst="rect">
            <a:avLst/>
          </a:prstGeom>
        </p:spPr>
      </p:pic>
      <p:sp>
        <p:nvSpPr>
          <p:cNvPr id="8" name="Rectangle 7">
            <a:extLst>
              <a:ext uri="{FF2B5EF4-FFF2-40B4-BE49-F238E27FC236}">
                <a16:creationId xmlns:a16="http://schemas.microsoft.com/office/drawing/2014/main" id="{CBB7F794-361B-5241-84AC-04A55B4D89D5}"/>
              </a:ext>
            </a:extLst>
          </p:cNvPr>
          <p:cNvSpPr/>
          <p:nvPr/>
        </p:nvSpPr>
        <p:spPr>
          <a:xfrm>
            <a:off x="555812" y="1317899"/>
            <a:ext cx="4650104" cy="3416320"/>
          </a:xfrm>
          <a:prstGeom prst="rect">
            <a:avLst/>
          </a:prstGeom>
        </p:spPr>
        <p:txBody>
          <a:bodyPr wrap="square">
            <a:spAutoFit/>
          </a:bodyPr>
          <a:lstStyle/>
          <a:p>
            <a:r>
              <a:rPr lang="en-GB" sz="2400" dirty="0">
                <a:solidFill>
                  <a:srgbClr val="1D1D1F"/>
                </a:solidFill>
                <a:latin typeface="Trebuchet MS" panose="020B0703020202090204" pitchFamily="34" charset="0"/>
              </a:rPr>
              <a:t>If your app requires signing into an account, display a brief, friendly explanation on the login screen that describes the reasons for the requirement and its benefits. Also, remember that not everyone using your app has an account from the start.</a:t>
            </a:r>
            <a:endParaRPr lang="en-US" sz="2400" dirty="0">
              <a:latin typeface="Trebuchet MS" panose="020B0703020202090204" pitchFamily="34" charset="0"/>
            </a:endParaRPr>
          </a:p>
        </p:txBody>
      </p:sp>
      <p:sp>
        <p:nvSpPr>
          <p:cNvPr id="10" name="TextBox 9">
            <a:extLst>
              <a:ext uri="{FF2B5EF4-FFF2-40B4-BE49-F238E27FC236}">
                <a16:creationId xmlns:a16="http://schemas.microsoft.com/office/drawing/2014/main" id="{1A1D36E4-A023-6542-AD95-108B06098B78}"/>
              </a:ext>
            </a:extLst>
          </p:cNvPr>
          <p:cNvSpPr txBox="1"/>
          <p:nvPr/>
        </p:nvSpPr>
        <p:spPr>
          <a:xfrm>
            <a:off x="600594" y="451248"/>
            <a:ext cx="2997937" cy="646331"/>
          </a:xfrm>
          <a:prstGeom prst="rect">
            <a:avLst/>
          </a:prstGeom>
          <a:noFill/>
        </p:spPr>
        <p:txBody>
          <a:bodyPr wrap="none" rtlCol="0">
            <a:spAutoFit/>
          </a:bodyPr>
          <a:lstStyle/>
          <a:p>
            <a:r>
              <a:rPr lang="en-US" sz="3600" dirty="0">
                <a:latin typeface="Trebuchet MS" panose="020B0703020202090204" pitchFamily="34" charset="0"/>
              </a:rPr>
              <a:t>Apple Sign in </a:t>
            </a:r>
          </a:p>
        </p:txBody>
      </p:sp>
    </p:spTree>
    <p:extLst>
      <p:ext uri="{BB962C8B-B14F-4D97-AF65-F5344CB8AC3E}">
        <p14:creationId xmlns:p14="http://schemas.microsoft.com/office/powerpoint/2010/main" val="1577843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9A11C3ED-14B8-AB4D-AB40-7F4BA22F3237}"/>
              </a:ext>
            </a:extLst>
          </p:cNvPr>
          <p:cNvPicPr>
            <a:picLocks noChangeAspect="1"/>
          </p:cNvPicPr>
          <p:nvPr/>
        </p:nvPicPr>
        <p:blipFill rotWithShape="1">
          <a:blip r:embed="rId2"/>
          <a:srcRect t="3385"/>
          <a:stretch/>
        </p:blipFill>
        <p:spPr>
          <a:xfrm>
            <a:off x="311156" y="232193"/>
            <a:ext cx="3388794" cy="6625806"/>
          </a:xfrm>
          <a:prstGeom prst="rect">
            <a:avLst/>
          </a:prstGeom>
        </p:spPr>
      </p:pic>
      <p:sp>
        <p:nvSpPr>
          <p:cNvPr id="4" name="Rectangle 3">
            <a:extLst>
              <a:ext uri="{FF2B5EF4-FFF2-40B4-BE49-F238E27FC236}">
                <a16:creationId xmlns:a16="http://schemas.microsoft.com/office/drawing/2014/main" id="{FBA84D55-ED32-B845-80DF-9EDA489DC1C3}"/>
              </a:ext>
            </a:extLst>
          </p:cNvPr>
          <p:cNvSpPr/>
          <p:nvPr/>
        </p:nvSpPr>
        <p:spPr>
          <a:xfrm>
            <a:off x="7580642" y="6256475"/>
            <a:ext cx="4147802" cy="369332"/>
          </a:xfrm>
          <a:prstGeom prst="rect">
            <a:avLst/>
          </a:prstGeom>
        </p:spPr>
        <p:txBody>
          <a:bodyPr wrap="none">
            <a:spAutoFit/>
          </a:bodyPr>
          <a:lstStyle/>
          <a:p>
            <a:r>
              <a:rPr lang="en-US" dirty="0">
                <a:hlinkClick r:id="rId3"/>
              </a:rPr>
              <a:t>https://www.uber.com/global/en/sign-in/</a:t>
            </a:r>
            <a:r>
              <a:rPr lang="en-US" dirty="0"/>
              <a:t> </a:t>
            </a:r>
          </a:p>
        </p:txBody>
      </p:sp>
      <p:pic>
        <p:nvPicPr>
          <p:cNvPr id="5" name="Picture 4" descr="A screenshot of a car driving on a road&#10;&#10;AI-generated content may be incorrect.">
            <a:extLst>
              <a:ext uri="{FF2B5EF4-FFF2-40B4-BE49-F238E27FC236}">
                <a16:creationId xmlns:a16="http://schemas.microsoft.com/office/drawing/2014/main" id="{FFF3DF15-2AF1-17A2-CBD0-E9E51ECC1D94}"/>
              </a:ext>
            </a:extLst>
          </p:cNvPr>
          <p:cNvPicPr>
            <a:picLocks noChangeAspect="1"/>
          </p:cNvPicPr>
          <p:nvPr/>
        </p:nvPicPr>
        <p:blipFill>
          <a:blip r:embed="rId4"/>
          <a:stretch>
            <a:fillRect/>
          </a:stretch>
        </p:blipFill>
        <p:spPr>
          <a:xfrm>
            <a:off x="3956044" y="297281"/>
            <a:ext cx="7772400" cy="3247815"/>
          </a:xfrm>
          <a:prstGeom prst="rect">
            <a:avLst/>
          </a:prstGeom>
        </p:spPr>
      </p:pic>
    </p:spTree>
    <p:extLst>
      <p:ext uri="{BB962C8B-B14F-4D97-AF65-F5344CB8AC3E}">
        <p14:creationId xmlns:p14="http://schemas.microsoft.com/office/powerpoint/2010/main" val="9944617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SU_template_2020" id="{A5370062-BA9E-194F-8E58-3811970E6DF9}" vid="{21548FA0-9D80-374F-8C56-4F714AFA43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718</TotalTime>
  <Words>456</Words>
  <Application>Microsoft Macintosh PowerPoint</Application>
  <PresentationFormat>Widescreen</PresentationFormat>
  <Paragraphs>24</Paragraphs>
  <Slides>19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Trebuchet MS</vt:lpstr>
      <vt:lpstr>Office Theme</vt:lpstr>
      <vt:lpstr>LOGIN SCREENS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LOGIN SCREENS</dc:title>
  <dc:creator>Martin Reid</dc:creator>
  <cp:lastModifiedBy>Martin Reid</cp:lastModifiedBy>
  <cp:revision>4</cp:revision>
  <dcterms:created xsi:type="dcterms:W3CDTF">2020-10-25T11:13:30Z</dcterms:created>
  <dcterms:modified xsi:type="dcterms:W3CDTF">2025-11-15T00:59:11Z</dcterms:modified>
</cp:coreProperties>
</file>